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charts/chart4.xml" ContentType="application/vnd.openxmlformats-officedocument.drawingml.chart+xml"/>
  <Override PartName="/ppt/notesSlides/notesSlide27.xml" ContentType="application/vnd.openxmlformats-officedocument.presentationml.notesSlide+xml"/>
  <Override PartName="/ppt/charts/chart5.xml" ContentType="application/vnd.openxmlformats-officedocument.drawingml.chart+xml"/>
  <Override PartName="/ppt/notesSlides/notesSlide28.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4"/>
  </p:notesMasterIdLst>
  <p:handoutMasterIdLst>
    <p:handoutMasterId r:id="rId35"/>
  </p:handoutMasterIdLst>
  <p:sldIdLst>
    <p:sldId id="302" r:id="rId3"/>
    <p:sldId id="306" r:id="rId4"/>
    <p:sldId id="320" r:id="rId5"/>
    <p:sldId id="322" r:id="rId6"/>
    <p:sldId id="337"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07" r:id="rId21"/>
    <p:sldId id="321" r:id="rId22"/>
    <p:sldId id="309" r:id="rId23"/>
    <p:sldId id="310" r:id="rId24"/>
    <p:sldId id="311" r:id="rId25"/>
    <p:sldId id="312" r:id="rId26"/>
    <p:sldId id="313" r:id="rId27"/>
    <p:sldId id="314" r:id="rId28"/>
    <p:sldId id="315" r:id="rId29"/>
    <p:sldId id="316" r:id="rId30"/>
    <p:sldId id="317" r:id="rId31"/>
    <p:sldId id="318" r:id="rId32"/>
    <p:sldId id="319"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Lst>
        </p14:section>
        <p14:section name="Object Detectrion" id="{1EAC03A4-AD91-4A4A-8E9E-6D5836CA6C4E}">
          <p14:sldIdLst>
            <p14:sldId id="323"/>
            <p14:sldId id="324"/>
            <p14:sldId id="325"/>
            <p14:sldId id="326"/>
            <p14:sldId id="327"/>
            <p14:sldId id="328"/>
            <p14:sldId id="329"/>
          </p14:sldIdLst>
        </p14:section>
        <p14:section name="Tracking" id="{D6B3BA2A-CA0A-452E-A2EF-CE2E2E7512C2}">
          <p14:sldIdLst>
            <p14:sldId id="33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9" autoAdjust="0"/>
    <p:restoredTop sz="74419" autoAdjust="0"/>
  </p:normalViewPr>
  <p:slideViewPr>
    <p:cSldViewPr showGuides="1">
      <p:cViewPr varScale="1">
        <p:scale>
          <a:sx n="98" d="100"/>
          <a:sy n="98" d="100"/>
        </p:scale>
        <p:origin x="2070" y="9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Calibri" pitchFamily="34" charset="0"/>
              </a:rPr>
              <a:t>Hello and welcome all to our presentation. We</a:t>
            </a:r>
            <a:r>
              <a:rPr lang="en-US" b="0" baseline="0" dirty="0" smtClean="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122803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smtClean="0">
                <a:solidFill>
                  <a:schemeClr val="tx1"/>
                </a:solidFill>
                <a:latin typeface="+mn-lt"/>
                <a:ea typeface="+mn-ea"/>
                <a:cs typeface="+mn-cs"/>
              </a:rPr>
              <a:t>desk. On an active workbench, tools and other useful items are frequently getting picked</a:t>
            </a:r>
          </a:p>
          <a:p>
            <a:r>
              <a:rPr lang="en-US" sz="1200" b="0" i="0" u="none" strike="noStrike" kern="1200" baseline="0" dirty="0" smtClean="0">
                <a:solidFill>
                  <a:schemeClr val="tx1"/>
                </a:solidFill>
                <a:latin typeface="+mn-lt"/>
                <a:ea typeface="+mn-ea"/>
                <a:cs typeface="+mn-cs"/>
              </a:rPr>
              <a:t>up, used, and placed down somewhere else. While good standard operating procedures will</a:t>
            </a:r>
          </a:p>
          <a:p>
            <a:r>
              <a:rPr lang="en-US" sz="1200" b="0" i="0" u="none" strike="noStrike" kern="1200" baseline="0" dirty="0" smtClean="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smtClean="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smtClean="0"/>
          </a:p>
        </p:txBody>
      </p:sp>
    </p:spTree>
    <p:extLst>
      <p:ext uri="{BB962C8B-B14F-4D97-AF65-F5344CB8AC3E}">
        <p14:creationId xmlns:p14="http://schemas.microsoft.com/office/powerpoint/2010/main" val="2137647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24</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26</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27</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28</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29</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31</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smtClean="0">
                <a:solidFill>
                  <a:schemeClr val="tx1"/>
                </a:solidFill>
                <a:latin typeface="+mn-lt"/>
                <a:ea typeface="+mn-ea"/>
                <a:cs typeface="+mn-cs"/>
              </a:rPr>
              <a:t>capability of tracking common items found on a workbench in pseudo real-time. When a</a:t>
            </a:r>
          </a:p>
          <a:p>
            <a:r>
              <a:rPr lang="en-US" sz="1200" b="0" i="0" u="none" strike="noStrike" kern="1200" baseline="0" dirty="0" smtClean="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smtClean="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smtClean="0">
                <a:solidFill>
                  <a:schemeClr val="tx1"/>
                </a:solidFill>
                <a:latin typeface="+mn-lt"/>
                <a:ea typeface="+mn-ea"/>
                <a:cs typeface="+mn-cs"/>
              </a:rPr>
              <a:t>a preset bank of objects that have been pre-trained. However, the end product will likely</a:t>
            </a:r>
          </a:p>
          <a:p>
            <a:r>
              <a:rPr lang="en-US" sz="1200" b="0" i="0" u="none" strike="noStrike" kern="1200" baseline="0" dirty="0" smtClean="0">
                <a:solidFill>
                  <a:schemeClr val="tx1"/>
                </a:solidFill>
                <a:latin typeface="+mn-lt"/>
                <a:ea typeface="+mn-ea"/>
                <a:cs typeface="+mn-cs"/>
              </a:rPr>
              <a:t>have to be trainable on new objects by the user.</a:t>
            </a:r>
          </a:p>
          <a:p>
            <a:r>
              <a:rPr lang="en-US" sz="1200" b="0" i="0" u="none" strike="noStrike" kern="1200" baseline="0" dirty="0" smtClean="0">
                <a:solidFill>
                  <a:schemeClr val="tx1"/>
                </a:solidFill>
                <a:latin typeface="+mn-lt"/>
                <a:ea typeface="+mn-ea"/>
                <a:cs typeface="+mn-cs"/>
              </a:rPr>
              <a:t>For this project, the main topic of focus is object tracking. After all, the rest of the</a:t>
            </a:r>
          </a:p>
          <a:p>
            <a:r>
              <a:rPr lang="en-US" sz="1200" b="0" i="0" u="none" strike="noStrike" kern="1200" baseline="0" dirty="0" smtClean="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smtClean="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smtClean="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control our environment to ease our ingress</a:t>
            </a:r>
            <a:r>
              <a:rPr lang="en-US" baseline="0" dirty="0" smtClean="0"/>
              <a:t> into the world of computer vision using deep learning networks. While later on this network can be refined to better handle clutter and various lighting conditions, </a:t>
            </a:r>
            <a:r>
              <a:rPr lang="en-US" baseline="0" dirty="0" smtClean="0"/>
              <a:t>we </a:t>
            </a:r>
            <a:r>
              <a:rPr lang="en-US" baseline="0" dirty="0" smtClean="0"/>
              <a:t>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6</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8</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have our image</a:t>
            </a:r>
            <a:r>
              <a:rPr lang="en-US" baseline="0" dirty="0" smtClean="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9</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smtClean="0"/>
              <a:t>Desktop Object </a:t>
            </a:r>
            <a:r>
              <a:rPr lang="en-US" dirty="0"/>
              <a:t>Identification and </a:t>
            </a:r>
            <a:r>
              <a:rPr lang="en-US" dirty="0" smtClean="0"/>
              <a:t>Tracking</a:t>
            </a:r>
            <a:endParaRPr lang="en-US" dirty="0"/>
          </a:p>
        </p:txBody>
      </p:sp>
      <p:sp>
        <p:nvSpPr>
          <p:cNvPr id="6" name="Subtitle 5"/>
          <p:cNvSpPr>
            <a:spLocks noGrp="1"/>
          </p:cNvSpPr>
          <p:nvPr>
            <p:ph type="subTitle" idx="1"/>
          </p:nvPr>
        </p:nvSpPr>
        <p:spPr/>
        <p:txBody>
          <a:bodyPr>
            <a:normAutofit lnSpcReduction="10000"/>
          </a:bodyPr>
          <a:lstStyle/>
          <a:p>
            <a:r>
              <a:rPr lang="en-US" dirty="0" smtClean="0"/>
              <a:t>Kevin DuCharme &amp;</a:t>
            </a:r>
          </a:p>
          <a:p>
            <a:r>
              <a:rPr lang="en-US" dirty="0" smtClean="0"/>
              <a:t>Max Li</a:t>
            </a:r>
          </a:p>
        </p:txBody>
      </p:sp>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Creating TF records and </a:t>
            </a:r>
            <a:r>
              <a:rPr lang="en-US" dirty="0" err="1" smtClean="0"/>
              <a:t>config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Training New Model</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Real-time Detection (No Tracking)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Tracking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Results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Improvements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Future Work</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Any Questions?</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smtClean="0"/>
              <a:t>Layout: </a:t>
            </a:r>
            <a:r>
              <a:rPr lang="en-US" dirty="0" err="1" smtClean="0"/>
              <a:t>SectionDivider</a:t>
            </a:r>
            <a:r>
              <a:rPr lang="en-US" dirty="0" smtClean="0"/>
              <a:t>, Verdana Bold 40pt</a:t>
            </a:r>
            <a:endParaRPr lang="en-US" dirty="0"/>
          </a:p>
        </p:txBody>
      </p:sp>
      <p:sp>
        <p:nvSpPr>
          <p:cNvPr id="8" name="Text Placeholder 7"/>
          <p:cNvSpPr>
            <a:spLocks noGrp="1"/>
          </p:cNvSpPr>
          <p:nvPr>
            <p:ph type="body" idx="1"/>
          </p:nvPr>
        </p:nvSpPr>
        <p:spPr/>
        <p:txBody>
          <a:bodyPr/>
          <a:lstStyle/>
          <a:p>
            <a:r>
              <a:rPr lang="en-US" smtClean="0"/>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Layout: Title and Content</a:t>
            </a:r>
            <a:br>
              <a:rPr lang="en-US" dirty="0" smtClean="0"/>
            </a:br>
            <a:r>
              <a:rPr lang="en-US" dirty="0" smtClean="0"/>
              <a:t>Verdana Bold 32pt</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mtClean="0"/>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smtClean="0"/>
              <a:t>First level bullet, Verdana 22pt</a:t>
            </a:r>
          </a:p>
          <a:p>
            <a:r>
              <a:rPr lang="en-US" dirty="0" smtClean="0"/>
              <a:t>Line spacing 0.95, before paragraph 10pt</a:t>
            </a:r>
          </a:p>
          <a:p>
            <a:r>
              <a:rPr lang="en-US" dirty="0" smtClean="0"/>
              <a:t>Left justified</a:t>
            </a:r>
          </a:p>
          <a:p>
            <a:r>
              <a:rPr lang="en-US" dirty="0" smtClean="0"/>
              <a:t>Sentence case </a:t>
            </a:r>
          </a:p>
          <a:p>
            <a:r>
              <a:rPr lang="en-US" dirty="0" smtClean="0"/>
              <a:t>First level bullet color is accent 1</a:t>
            </a:r>
          </a:p>
          <a:p>
            <a:pPr lvl="1"/>
            <a:r>
              <a:rPr lang="en-US" dirty="0" smtClean="0"/>
              <a:t>Second level bullet </a:t>
            </a:r>
          </a:p>
          <a:p>
            <a:pPr lvl="2"/>
            <a:r>
              <a:rPr lang="en-US" dirty="0" smtClean="0"/>
              <a:t>Third level</a:t>
            </a:r>
            <a:endParaRPr lang="en-US" dirty="0"/>
          </a:p>
        </p:txBody>
      </p:sp>
      <p:sp>
        <p:nvSpPr>
          <p:cNvPr id="5" name="Content Placeholder 4"/>
          <p:cNvSpPr>
            <a:spLocks noGrp="1"/>
          </p:cNvSpPr>
          <p:nvPr>
            <p:ph sz="half" idx="2"/>
          </p:nvPr>
        </p:nvSpPr>
        <p:spPr/>
        <p:txBody>
          <a:bodyPr>
            <a:normAutofit lnSpcReduction="10000"/>
          </a:bodyPr>
          <a:lstStyle/>
          <a:p>
            <a:r>
              <a:rPr lang="en-US" smtClean="0"/>
              <a:t>First level bullet, Verdana 22pt</a:t>
            </a:r>
          </a:p>
          <a:p>
            <a:r>
              <a:rPr lang="en-US" smtClean="0"/>
              <a:t>Line spacing 0.95, before paragraph 10pt</a:t>
            </a:r>
          </a:p>
          <a:p>
            <a:r>
              <a:rPr lang="en-US" smtClean="0"/>
              <a:t>Left justified</a:t>
            </a:r>
          </a:p>
          <a:p>
            <a:r>
              <a:rPr lang="en-US" smtClean="0"/>
              <a:t>Sentence case </a:t>
            </a:r>
          </a:p>
          <a:p>
            <a:r>
              <a:rPr lang="en-US" smtClean="0"/>
              <a:t>First level bullet color is accent 1</a:t>
            </a:r>
          </a:p>
          <a:p>
            <a:pPr lvl="1"/>
            <a:r>
              <a:rPr lang="en-US" smtClean="0"/>
              <a:t>Second level bullet </a:t>
            </a:r>
          </a:p>
          <a:p>
            <a:pPr lvl="2"/>
            <a:r>
              <a:rPr lang="en-US" smtClean="0"/>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smtClean="0">
                <a:latin typeface="+mn-lt"/>
              </a:rPr>
              <a:t>Black</a:t>
            </a:r>
          </a:p>
          <a:p>
            <a:pPr algn="l" eaLnBrk="0" hangingPunct="0">
              <a:spcBef>
                <a:spcPct val="0"/>
              </a:spcBef>
            </a:pPr>
            <a:r>
              <a:rPr lang="en-US" sz="1200" dirty="0" smtClean="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Red</a:t>
            </a:r>
            <a:br>
              <a:rPr lang="en-US" sz="1400" dirty="0" smtClean="0">
                <a:latin typeface="+mn-lt"/>
              </a:rPr>
            </a:br>
            <a:r>
              <a:rPr lang="en-US" sz="1200" dirty="0" smtClean="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Grey</a:t>
            </a:r>
          </a:p>
          <a:p>
            <a:pPr algn="l" eaLnBrk="0" hangingPunct="0">
              <a:spcBef>
                <a:spcPct val="0"/>
              </a:spcBef>
              <a:buClrTx/>
              <a:buFontTx/>
              <a:buNone/>
            </a:pPr>
            <a:r>
              <a:rPr lang="en-US" sz="1200" dirty="0" smtClean="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smtClean="0"/>
              <a:t>White–Background</a:t>
            </a:r>
            <a:endParaRPr lang="en-US" sz="1400" dirty="0" smtClean="0">
              <a:latin typeface="+mn-lt"/>
            </a:endParaRPr>
          </a:p>
          <a:p>
            <a:pPr algn="l" eaLnBrk="0" hangingPunct="0">
              <a:spcBef>
                <a:spcPct val="0"/>
              </a:spcBef>
            </a:pPr>
            <a:r>
              <a:rPr lang="en-US" sz="1200" dirty="0" smtClean="0">
                <a:latin typeface="+mn-lt"/>
              </a:rPr>
              <a:t>R255 G255 B255</a:t>
            </a:r>
          </a:p>
        </p:txBody>
      </p:sp>
      <p:sp>
        <p:nvSpPr>
          <p:cNvPr id="67602" name="Rectangle 18"/>
          <p:cNvSpPr>
            <a:spLocks noGrp="1" noChangeArrowheads="1"/>
          </p:cNvSpPr>
          <p:nvPr>
            <p:ph type="title"/>
          </p:nvPr>
        </p:nvSpPr>
        <p:spPr/>
        <p:txBody>
          <a:bodyPr/>
          <a:lstStyle/>
          <a:p>
            <a:r>
              <a:rPr lang="en-US" dirty="0" smtClean="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2 </a:t>
            </a:r>
          </a:p>
          <a:p>
            <a:pPr eaLnBrk="0" hangingPunct="0">
              <a:spcBef>
                <a:spcPct val="0"/>
              </a:spcBef>
            </a:pPr>
            <a:r>
              <a:rPr lang="en-US" sz="1200" dirty="0"/>
              <a:t>R178  G183  </a:t>
            </a:r>
            <a:r>
              <a:rPr lang="en-US" sz="1200" dirty="0" smtClean="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3</a:t>
            </a:r>
            <a:r>
              <a:rPr lang="en-US" sz="1400" dirty="0">
                <a:latin typeface="+mn-lt"/>
              </a:rPr>
              <a:t/>
            </a:r>
            <a:br>
              <a:rPr lang="en-US" sz="1400" dirty="0">
                <a:latin typeface="+mn-lt"/>
              </a:rPr>
            </a:br>
            <a:r>
              <a:rPr lang="en-US" sz="1200" dirty="0" smtClean="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4</a:t>
            </a:r>
          </a:p>
          <a:p>
            <a:pPr algn="l" eaLnBrk="0" hangingPunct="0">
              <a:spcBef>
                <a:spcPct val="0"/>
              </a:spcBef>
              <a:buClrTx/>
              <a:buFontTx/>
              <a:buNone/>
            </a:pPr>
            <a:r>
              <a:rPr lang="en-US" sz="1200" dirty="0" smtClean="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1</a:t>
            </a:r>
          </a:p>
          <a:p>
            <a:pPr algn="l" eaLnBrk="0" hangingPunct="0">
              <a:spcBef>
                <a:spcPct val="0"/>
              </a:spcBef>
              <a:buClrTx/>
              <a:buFontTx/>
              <a:buNone/>
            </a:pPr>
            <a:r>
              <a:rPr lang="en-US" sz="1200" dirty="0" smtClean="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Accent 5</a:t>
            </a:r>
            <a:r>
              <a:rPr lang="en-US" sz="1400" dirty="0">
                <a:latin typeface="+mn-lt"/>
              </a:rPr>
              <a:t/>
            </a:r>
            <a:br>
              <a:rPr lang="en-US" sz="1400" dirty="0">
                <a:latin typeface="+mn-lt"/>
              </a:rPr>
            </a:br>
            <a:r>
              <a:rPr lang="en-US" sz="1200" dirty="0" smtClean="0">
                <a:latin typeface="+mn-lt"/>
              </a:rPr>
              <a:t>R70  G160  B220</a:t>
            </a:r>
            <a:endParaRPr lang="en-US" sz="1400" dirty="0" smtClean="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22</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Default Settings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Default Table Style</a:t>
            </a:r>
            <a:endParaRPr lang="en-US" dirty="0"/>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gridCol w="1645920"/>
                <a:gridCol w="1645920"/>
                <a:gridCol w="1645920"/>
                <a:gridCol w="1645920"/>
              </a:tblGrid>
              <a:tr h="533677">
                <a:tc>
                  <a:txBody>
                    <a:bodyPr/>
                    <a:lstStyle/>
                    <a:p>
                      <a:r>
                        <a:rPr lang="en-US" sz="1800" dirty="0" smtClean="0"/>
                        <a:t>Heading</a:t>
                      </a:r>
                      <a:r>
                        <a:rPr lang="en-US" sz="1800" baseline="0" dirty="0" smtClean="0"/>
                        <a:t> 1</a:t>
                      </a:r>
                      <a:endParaRPr lang="en-US" sz="1800" dirty="0"/>
                    </a:p>
                  </a:txBody>
                  <a:tcPr marL="89777" marR="89777" marT="44889" marB="44889"/>
                </a:tc>
                <a:tc>
                  <a:txBody>
                    <a:bodyPr/>
                    <a:lstStyle/>
                    <a:p>
                      <a:r>
                        <a:rPr lang="en-US" sz="1800" dirty="0" smtClean="0"/>
                        <a:t>Heading 2</a:t>
                      </a:r>
                      <a:endParaRPr lang="en-US" sz="1800" dirty="0"/>
                    </a:p>
                  </a:txBody>
                  <a:tcPr marL="89777" marR="89777" marT="44889" marB="44889"/>
                </a:tc>
                <a:tc>
                  <a:txBody>
                    <a:bodyPr/>
                    <a:lstStyle/>
                    <a:p>
                      <a:r>
                        <a:rPr lang="en-US" sz="1800" dirty="0" smtClean="0"/>
                        <a:t>Heading 3</a:t>
                      </a:r>
                      <a:endParaRPr lang="en-US" sz="1800" dirty="0"/>
                    </a:p>
                  </a:txBody>
                  <a:tcPr marL="89777" marR="89777" marT="44889" marB="44889"/>
                </a:tc>
                <a:tc>
                  <a:txBody>
                    <a:bodyPr/>
                    <a:lstStyle/>
                    <a:p>
                      <a:r>
                        <a:rPr lang="en-US" sz="1800" dirty="0" smtClean="0"/>
                        <a:t>Heading 4</a:t>
                      </a:r>
                      <a:endParaRPr lang="en-US" sz="1800" dirty="0"/>
                    </a:p>
                  </a:txBody>
                  <a:tcPr marL="89777" marR="89777" marT="44889" marB="44889"/>
                </a:tc>
                <a:tc>
                  <a:txBody>
                    <a:bodyPr/>
                    <a:lstStyle/>
                    <a:p>
                      <a:r>
                        <a:rPr lang="en-US" sz="1800" dirty="0" smtClean="0"/>
                        <a:t>Heading 5</a:t>
                      </a:r>
                      <a:endParaRPr lang="en-US" sz="1800" dirty="0"/>
                    </a:p>
                  </a:txBody>
                  <a:tcPr marL="89777" marR="89777" marT="44889" marB="44889"/>
                </a:tc>
              </a:tr>
              <a:tr h="533677">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Layout: </a:t>
            </a:r>
            <a:r>
              <a:rPr lang="en-US" dirty="0" err="1" smtClean="0"/>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a:t>
            </a:r>
            <a:br>
              <a:rPr lang="en-US" smtClean="0"/>
            </a:br>
            <a:r>
              <a:rPr lang="en-US" smtClean="0"/>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Tree>
    <p:extLst>
      <p:ext uri="{BB962C8B-B14F-4D97-AF65-F5344CB8AC3E}">
        <p14:creationId xmlns:p14="http://schemas.microsoft.com/office/powerpoint/2010/main" val="12140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smtClean="0"/>
              <a:t>First level bullet text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 2</a:t>
            </a:r>
          </a:p>
          <a:p>
            <a:pPr lvl="1"/>
            <a:r>
              <a:rPr lang="en-US" dirty="0" smtClean="0"/>
              <a:t>Second bullet level</a:t>
            </a:r>
          </a:p>
          <a:p>
            <a:pPr lvl="1"/>
            <a:r>
              <a:rPr lang="en-US" dirty="0" smtClean="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27</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dirty="0"/>
          </a:p>
        </p:txBody>
      </p:sp>
    </p:spTree>
    <p:extLst>
      <p:ext uri="{BB962C8B-B14F-4D97-AF65-F5344CB8AC3E}">
        <p14:creationId xmlns:p14="http://schemas.microsoft.com/office/powerpoint/2010/main" val="39064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Motivation</a:t>
            </a:r>
            <a:endParaRPr lang="en-US" dirty="0"/>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a:t>
            </a:r>
            <a:r>
              <a:rPr lang="en-US" sz="2000" dirty="0" smtClean="0"/>
              <a:t>used desk</a:t>
            </a:r>
            <a:r>
              <a:rPr lang="en-US" sz="2000" dirty="0"/>
              <a:t>. On an active workbench, tools and other useful items are frequently getting </a:t>
            </a:r>
            <a:r>
              <a:rPr lang="en-US" sz="2000" dirty="0" smtClean="0"/>
              <a:t>picked up</a:t>
            </a:r>
            <a:r>
              <a:rPr lang="en-US" sz="2000" dirty="0"/>
              <a:t>, used, and placed down somewhere else. While good standard operating procedures </a:t>
            </a:r>
            <a:r>
              <a:rPr lang="en-US" sz="2000" dirty="0" smtClean="0"/>
              <a:t>will make </a:t>
            </a:r>
            <a:r>
              <a:rPr lang="en-US" sz="2000" dirty="0"/>
              <a:t>sure all the parts end up where they're expected to be, it's very easy to quickly </a:t>
            </a:r>
            <a:r>
              <a:rPr lang="en-US" sz="2000" dirty="0" smtClean="0"/>
              <a:t>lose track </a:t>
            </a:r>
            <a:r>
              <a:rPr lang="en-US" sz="2000" dirty="0"/>
              <a:t>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30</a:t>
            </a:fld>
            <a:endParaRPr lang="en-US" dirty="0"/>
          </a:p>
        </p:txBody>
      </p:sp>
    </p:spTree>
    <p:extLst>
      <p:ext uri="{BB962C8B-B14F-4D97-AF65-F5344CB8AC3E}">
        <p14:creationId xmlns:p14="http://schemas.microsoft.com/office/powerpoint/2010/main" val="56134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Two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Introduction</a:t>
            </a:r>
            <a:endParaRPr lang="en-US" dirty="0"/>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smtClean="0"/>
          </a:p>
          <a:p>
            <a:endParaRPr lang="en-US" dirty="0"/>
          </a:p>
          <a:p>
            <a:r>
              <a:rPr lang="en-US" dirty="0" smtClean="0"/>
              <a:t>Starting the framework for a lab assistant robot</a:t>
            </a:r>
          </a:p>
          <a:p>
            <a:r>
              <a:rPr lang="en-US" dirty="0" smtClean="0"/>
              <a:t>Detect and track pre-trained common workbench items</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smtClean="0"/>
          </a:p>
          <a:p>
            <a:r>
              <a:rPr lang="en-US" dirty="0" smtClean="0"/>
              <a:t>Controlled Environment</a:t>
            </a:r>
          </a:p>
          <a:p>
            <a:pPr marL="342900" indent="-342900">
              <a:buFont typeface="Arial" panose="020B0604020202020204" pitchFamily="34" charset="0"/>
              <a:buChar char="•"/>
            </a:pPr>
            <a:r>
              <a:rPr lang="en-US" sz="1800" dirty="0" smtClean="0"/>
              <a:t>Keep setup simple</a:t>
            </a:r>
          </a:p>
          <a:p>
            <a:pPr marL="342900" indent="-342900">
              <a:buFont typeface="Arial" panose="020B0604020202020204" pitchFamily="34" charset="0"/>
              <a:buChar char="•"/>
            </a:pPr>
            <a:r>
              <a:rPr lang="en-US" sz="1800" dirty="0" smtClean="0"/>
              <a:t>Top-down viewing camera</a:t>
            </a:r>
          </a:p>
          <a:p>
            <a:pPr marL="342900" indent="-342900">
              <a:buFont typeface="Arial" panose="020B0604020202020204" pitchFamily="34" charset="0"/>
              <a:buChar char="•"/>
            </a:pPr>
            <a:r>
              <a:rPr lang="en-US" sz="1800" dirty="0" smtClean="0"/>
              <a:t>Kept well-lit</a:t>
            </a:r>
          </a:p>
          <a:p>
            <a:pPr marL="342900" indent="-342900">
              <a:buFont typeface="Arial" panose="020B0604020202020204" pitchFamily="34" charset="0"/>
              <a:buChar char="•"/>
            </a:pPr>
            <a:r>
              <a:rPr lang="en-US" sz="1800" dirty="0" smtClean="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Single Shot Detectors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6</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Transfer Learning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New Image Dataset</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The project was limited to three classes: Wrenches, Pliers, and Screwdrivers.</a:t>
            </a:r>
          </a:p>
          <a:p>
            <a:pPr marL="342900" indent="-342900">
              <a:buFont typeface="Arial" panose="020B0604020202020204" pitchFamily="34" charset="0"/>
              <a:buChar char="•"/>
            </a:pPr>
            <a:r>
              <a:rPr lang="en-US" dirty="0" smtClean="0"/>
              <a:t>Each category contains ~150 sample images</a:t>
            </a:r>
          </a:p>
          <a:p>
            <a:pPr marL="342900" indent="-342900">
              <a:buFont typeface="Arial" panose="020B0604020202020204" pitchFamily="34" charset="0"/>
              <a:buChar char="•"/>
            </a:pPr>
            <a:r>
              <a:rPr lang="en-US" dirty="0" smtClean="0"/>
              <a:t>Images are of various resolutions</a:t>
            </a:r>
          </a:p>
          <a:p>
            <a:pPr marL="342900" indent="-342900">
              <a:buFont typeface="Arial" panose="020B0604020202020204" pitchFamily="34" charset="0"/>
              <a:buChar char="•"/>
            </a:pPr>
            <a:r>
              <a:rPr lang="en-US" dirty="0" smtClean="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Bounding Box Labels</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smtClean="0"/>
              <a:t>LabelImg</a:t>
            </a:r>
            <a:r>
              <a:rPr lang="en-US" dirty="0" smtClean="0"/>
              <a:t> (</a:t>
            </a:r>
            <a:r>
              <a:rPr lang="en-US" dirty="0" err="1" smtClean="0"/>
              <a:t>github</a:t>
            </a:r>
            <a:r>
              <a:rPr lang="en-US" dirty="0" smtClean="0"/>
              <a:t>/</a:t>
            </a:r>
            <a:r>
              <a:rPr lang="en-US" dirty="0" err="1" smtClean="0"/>
              <a:t>tzutalin</a:t>
            </a:r>
            <a:r>
              <a:rPr lang="en-US" dirty="0" smtClean="0"/>
              <a:t>)</a:t>
            </a:r>
          </a:p>
          <a:p>
            <a:pPr marL="342900" indent="-342900">
              <a:buFont typeface="Arial" panose="020B0604020202020204" pitchFamily="34" charset="0"/>
              <a:buChar char="•"/>
            </a:pPr>
            <a:r>
              <a:rPr lang="en-US" dirty="0" smtClean="0"/>
              <a:t>Boundary box information was added for each item</a:t>
            </a:r>
          </a:p>
          <a:p>
            <a:pPr marL="342900" indent="-342900">
              <a:buFont typeface="Arial" panose="020B0604020202020204" pitchFamily="34" charset="0"/>
              <a:buChar char="•"/>
            </a:pPr>
            <a:r>
              <a:rPr lang="en-US" dirty="0" smtClean="0"/>
              <a:t>Label was applied to the boundary box</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235</TotalTime>
  <Words>1697</Words>
  <Application>Microsoft Office PowerPoint</Application>
  <PresentationFormat>On-screen Show (4:3)</PresentationFormat>
  <Paragraphs>359</Paragraphs>
  <Slides>31</Slides>
  <Notes>28</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Single Shot Detectors</vt:lpstr>
      <vt:lpstr>Transfer Learning</vt:lpstr>
      <vt:lpstr>Building New Image Dataset</vt:lpstr>
      <vt:lpstr>Bounding Box Labels</vt:lpstr>
      <vt:lpstr>Creating TF records and config</vt:lpstr>
      <vt:lpstr>Training New Model</vt:lpstr>
      <vt:lpstr>Real-time Detection (No Tracking)</vt:lpstr>
      <vt:lpstr>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50</cp:revision>
  <dcterms:created xsi:type="dcterms:W3CDTF">2016-10-10T18:04:18Z</dcterms:created>
  <dcterms:modified xsi:type="dcterms:W3CDTF">2017-12-11T16:20:24Z</dcterms:modified>
</cp:coreProperties>
</file>